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8" r:id="rId2"/>
    <p:sldId id="307" r:id="rId3"/>
    <p:sldId id="308" r:id="rId4"/>
    <p:sldId id="309" r:id="rId5"/>
    <p:sldId id="310" r:id="rId6"/>
    <p:sldId id="284" r:id="rId7"/>
    <p:sldId id="296" r:id="rId8"/>
    <p:sldId id="298" r:id="rId9"/>
    <p:sldId id="297" r:id="rId10"/>
    <p:sldId id="299" r:id="rId11"/>
    <p:sldId id="300" r:id="rId12"/>
    <p:sldId id="301" r:id="rId13"/>
    <p:sldId id="302" r:id="rId14"/>
    <p:sldId id="292" r:id="rId15"/>
    <p:sldId id="304" r:id="rId16"/>
    <p:sldId id="306" r:id="rId17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FE8D0"/>
    <a:srgbClr val="65818D"/>
    <a:srgbClr val="5A7682"/>
    <a:srgbClr val="546F7B"/>
    <a:srgbClr val="F9F9F7"/>
    <a:srgbClr val="EFE8BE"/>
    <a:srgbClr val="F0F0F0"/>
    <a:srgbClr val="990099"/>
    <a:srgbClr val="F0E8C1"/>
    <a:srgbClr val="44444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98" d="100"/>
          <a:sy n="98" d="100"/>
        </p:scale>
        <p:origin x="98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23000B-CB25-4744-9DEE-0FCDDC463D7A}" type="datetimeFigureOut">
              <a:rPr lang="pt-BR" smtClean="0"/>
              <a:t>13/12/2025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D3ED0D-ED48-4D91-BEE1-EE05359C496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940815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Fontes utilizadas: Montserrat </a:t>
            </a:r>
            <a:r>
              <a:rPr lang="pt-BR" dirty="0" err="1"/>
              <a:t>Medium</a:t>
            </a:r>
            <a:r>
              <a:rPr lang="pt-BR" dirty="0"/>
              <a:t>, Montserrat </a:t>
            </a:r>
            <a:r>
              <a:rPr lang="pt-BR" dirty="0" err="1"/>
              <a:t>Semibold</a:t>
            </a:r>
            <a:r>
              <a:rPr lang="pt-BR" dirty="0"/>
              <a:t> e Montserrat Black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B9BE47-E7EA-4906-B48E-3E97325B3DE0}" type="slidenum">
              <a:rPr lang="pt-BR" smtClean="0"/>
              <a:t>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377465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09B948-BD3C-27CA-2C26-3A9BE5BA98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93EEC487-7EE1-501A-39A6-30B3EBE1277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D258F417-B37C-46CC-617E-2B5BAFF7DD7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Fontes utilizadas: Montserrat </a:t>
            </a:r>
            <a:r>
              <a:rPr lang="pt-BR" dirty="0" err="1"/>
              <a:t>Medium</a:t>
            </a:r>
            <a:r>
              <a:rPr lang="pt-BR" dirty="0"/>
              <a:t>, Montserrat </a:t>
            </a:r>
            <a:r>
              <a:rPr lang="pt-BR" dirty="0" err="1"/>
              <a:t>Semibold</a:t>
            </a:r>
            <a:r>
              <a:rPr lang="pt-BR" dirty="0"/>
              <a:t> e Montserrat Black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B1A28500-2BE8-78E1-9438-71D450E2971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B9BE47-E7EA-4906-B48E-3E97325B3DE0}" type="slidenum">
              <a:rPr lang="pt-BR" smtClean="0"/>
              <a:t>13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154402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ED3ED0D-ED48-4D91-BEE1-EE05359C4967}" type="slidenum">
              <a:rPr lang="pt-BR" smtClean="0"/>
              <a:t>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384915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9D8EF7-B42F-796C-AA2A-E2001A12E0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45EC1DA7-3F2B-D970-5F70-F4820A15690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EA74769B-CA9E-A588-23AA-522B02ACF57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Fontes utilizadas: Montserrat </a:t>
            </a:r>
            <a:r>
              <a:rPr lang="pt-BR" dirty="0" err="1"/>
              <a:t>Medium</a:t>
            </a:r>
            <a:r>
              <a:rPr lang="pt-BR" dirty="0"/>
              <a:t>, Montserrat </a:t>
            </a:r>
            <a:r>
              <a:rPr lang="pt-BR" dirty="0" err="1"/>
              <a:t>Semibold</a:t>
            </a:r>
            <a:r>
              <a:rPr lang="pt-BR" dirty="0"/>
              <a:t> e Montserrat Black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69B77F58-52EF-4915-EAC2-24ACD22FF0A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B9BE47-E7EA-4906-B48E-3E97325B3DE0}" type="slidenum">
              <a:rPr lang="pt-BR" smtClean="0"/>
              <a:t>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416824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90A6BE-07FE-D15B-409B-CABC37A971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3BE8D74E-F59B-1799-1A1A-05591823A49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E3A3A43A-4F5E-7B3B-9FA7-324C3D55E0E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Fontes utilizadas: Montserrat </a:t>
            </a:r>
            <a:r>
              <a:rPr lang="pt-BR" dirty="0" err="1"/>
              <a:t>Medium</a:t>
            </a:r>
            <a:r>
              <a:rPr lang="pt-BR" dirty="0"/>
              <a:t>, Montserrat </a:t>
            </a:r>
            <a:r>
              <a:rPr lang="pt-BR" dirty="0" err="1"/>
              <a:t>Semibold</a:t>
            </a:r>
            <a:r>
              <a:rPr lang="pt-BR" dirty="0"/>
              <a:t> e Montserrat Black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2D3F83E8-2A39-00D6-D689-1EA6A8E9023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B9BE47-E7EA-4906-B48E-3E97325B3DE0}" type="slidenum">
              <a:rPr lang="pt-BR" smtClean="0"/>
              <a:t>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048807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521C66-CE9D-FB59-BA46-814EBAF945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69E13F21-9CFF-5530-A0F7-14D6BA6589B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8C650A8F-E2C4-5036-EC38-5C6E1BD19E5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Fontes utilizadas: Montserrat </a:t>
            </a:r>
            <a:r>
              <a:rPr lang="pt-BR" dirty="0" err="1"/>
              <a:t>Medium</a:t>
            </a:r>
            <a:r>
              <a:rPr lang="pt-BR" dirty="0"/>
              <a:t>, Montserrat </a:t>
            </a:r>
            <a:r>
              <a:rPr lang="pt-BR" dirty="0" err="1"/>
              <a:t>Semibold</a:t>
            </a:r>
            <a:r>
              <a:rPr lang="pt-BR" dirty="0"/>
              <a:t> e Montserrat Black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A1D9F9DD-6FD0-52EC-1B43-6E0144127E1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B9BE47-E7EA-4906-B48E-3E97325B3DE0}" type="slidenum">
              <a:rPr lang="pt-BR" smtClean="0"/>
              <a:t>8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53647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5BBE9B-3654-8D8C-0116-0C4C21210D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F44C4A00-EF86-A8D5-A114-5AC409C2130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5C3C7740-2927-04BD-F6B8-9B139B1EF2E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Fontes utilizadas: Montserrat </a:t>
            </a:r>
            <a:r>
              <a:rPr lang="pt-BR" dirty="0" err="1"/>
              <a:t>Medium</a:t>
            </a:r>
            <a:r>
              <a:rPr lang="pt-BR" dirty="0"/>
              <a:t>, Montserrat </a:t>
            </a:r>
            <a:r>
              <a:rPr lang="pt-BR" dirty="0" err="1"/>
              <a:t>Semibold</a:t>
            </a:r>
            <a:r>
              <a:rPr lang="pt-BR" dirty="0"/>
              <a:t> e Montserrat Black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CD82E1DD-42CF-242B-B060-3FDE8327870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B9BE47-E7EA-4906-B48E-3E97325B3DE0}" type="slidenum">
              <a:rPr lang="pt-BR" smtClean="0"/>
              <a:t>9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671159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72F3F8-D497-5D2E-B773-8EDBC20D63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F0363BDE-EA8E-B726-6B57-C5C2E50684D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F5762F75-5F15-00D1-0A74-92F23BEF56C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Fontes utilizadas: Montserrat </a:t>
            </a:r>
            <a:r>
              <a:rPr lang="pt-BR" dirty="0" err="1"/>
              <a:t>Medium</a:t>
            </a:r>
            <a:r>
              <a:rPr lang="pt-BR" dirty="0"/>
              <a:t>, Montserrat </a:t>
            </a:r>
            <a:r>
              <a:rPr lang="pt-BR" dirty="0" err="1"/>
              <a:t>Semibold</a:t>
            </a:r>
            <a:r>
              <a:rPr lang="pt-BR" dirty="0"/>
              <a:t> e Montserrat Black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B3675FAF-1F36-B7D6-6FCE-1B61B73AAA0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B9BE47-E7EA-4906-B48E-3E97325B3DE0}" type="slidenum">
              <a:rPr lang="pt-BR" smtClean="0"/>
              <a:t>10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196797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F61910-CF29-4061-7EBE-B32A27C1E2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DDF34E2D-3A78-0A52-9377-6191F1CA42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7C72108A-F55F-978A-8B40-2CF2232DFD7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Fontes utilizadas: Montserrat </a:t>
            </a:r>
            <a:r>
              <a:rPr lang="pt-BR" dirty="0" err="1"/>
              <a:t>Medium</a:t>
            </a:r>
            <a:r>
              <a:rPr lang="pt-BR" dirty="0"/>
              <a:t>, Montserrat </a:t>
            </a:r>
            <a:r>
              <a:rPr lang="pt-BR" dirty="0" err="1"/>
              <a:t>Semibold</a:t>
            </a:r>
            <a:r>
              <a:rPr lang="pt-BR" dirty="0"/>
              <a:t> e Montserrat Black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5AE15CDC-DF59-AAC3-5E87-99C7D0AE806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B9BE47-E7EA-4906-B48E-3E97325B3DE0}" type="slidenum">
              <a:rPr lang="pt-BR" smtClean="0"/>
              <a:t>11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332481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BC24B3-0A32-89D3-8119-FA05B014F9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8D2D528B-60FE-1693-D79F-FA8E9D0841A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4009E738-C87E-D898-A0A9-AEEBA71A62A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Fontes utilizadas: Montserrat </a:t>
            </a:r>
            <a:r>
              <a:rPr lang="pt-BR" dirty="0" err="1"/>
              <a:t>Medium</a:t>
            </a:r>
            <a:r>
              <a:rPr lang="pt-BR" dirty="0"/>
              <a:t>, Montserrat </a:t>
            </a:r>
            <a:r>
              <a:rPr lang="pt-BR" dirty="0" err="1"/>
              <a:t>Semibold</a:t>
            </a:r>
            <a:r>
              <a:rPr lang="pt-BR" dirty="0"/>
              <a:t> e Montserrat Black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6FC7C27C-5C8C-B0D1-A9B6-EE943568E83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B9BE47-E7EA-4906-B48E-3E97325B3DE0}" type="slidenum">
              <a:rPr lang="pt-BR" smtClean="0"/>
              <a:t>12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727801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841D642-5101-8853-BA63-62DAEAD7BB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85856F97-2D16-92EE-9DE1-7C81D9A8D1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A9808BF9-DAEA-0C87-1EC3-752DD6B022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3C20-8320-4CE9-AE9E-3A23598C5271}" type="datetimeFigureOut">
              <a:rPr lang="pt-BR" smtClean="0"/>
              <a:t>13/12/2025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0D5B2C2-1E7F-C21E-B1B8-569F8FED5C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CF482C8-3FF9-C125-FA3F-69253C5620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980F7-E44F-41CC-BC5A-B1603199A8A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775378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03A0F0D-6D09-7886-FDCF-5AA1E05AB8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7E8C3704-D585-76BA-460E-446161F16FD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852757B-BCCB-9EA4-9ABF-3FE21D0C8A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3C20-8320-4CE9-AE9E-3A23598C5271}" type="datetimeFigureOut">
              <a:rPr lang="pt-BR" smtClean="0"/>
              <a:t>13/12/2025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9131E7C-5E91-73A4-9699-EF2F8119D7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B06F113-ED5C-0BBD-8656-289F5FF8A9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980F7-E44F-41CC-BC5A-B1603199A8A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553704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60DD2C21-565D-6A49-B889-E994703CB22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5EEB4ACC-40DE-4365-F300-97C1CAEDBED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669274D-7609-DFAB-453D-8CD8333A35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3C20-8320-4CE9-AE9E-3A23598C5271}" type="datetimeFigureOut">
              <a:rPr lang="pt-BR" smtClean="0"/>
              <a:t>13/12/2025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2BF45DFD-D180-7E5C-79DE-EB4491F6FD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71EA101-E3C3-00EC-D072-8B17E61888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980F7-E44F-41CC-BC5A-B1603199A8A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377918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F2B9173-9C98-AFFB-5C3A-3200EF1718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73DA6C77-13F1-824F-5056-7B3ED9E204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8946A777-1494-A059-B0F8-41BDF0685D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3C20-8320-4CE9-AE9E-3A23598C5271}" type="datetimeFigureOut">
              <a:rPr lang="pt-BR" smtClean="0"/>
              <a:t>13/12/2025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46CF51C-E216-BE36-533C-A15FEF503F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F101FF2C-4FFB-0874-1294-13D36C8BAA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980F7-E44F-41CC-BC5A-B1603199A8A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807977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4C85E26-50B0-BE6A-4202-5405242576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DC87B591-1C54-A0D9-6136-6556699C2D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B7737E49-7C08-B43A-0A7E-63E2309898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3C20-8320-4CE9-AE9E-3A23598C5271}" type="datetimeFigureOut">
              <a:rPr lang="pt-BR" smtClean="0"/>
              <a:t>13/12/2025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48E25B3-7BCC-D5F7-033F-4088A56C5E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082195EF-4FB3-AF57-3935-265B6C0770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980F7-E44F-41CC-BC5A-B1603199A8A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735006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E3CDFA7-0346-24F0-BD70-136EF78120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4597180-F48E-1460-7238-701F4850F5C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5338E504-A706-5CFD-D451-80EC34F60C3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F3F95354-F876-1DCA-839B-E4B9FDCCC2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3C20-8320-4CE9-AE9E-3A23598C5271}" type="datetimeFigureOut">
              <a:rPr lang="pt-BR" smtClean="0"/>
              <a:t>13/12/2025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03F4F788-C9FC-AFD7-6184-D6563F7EF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45C6D5A9-83D8-1358-1D88-1A97E703CB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980F7-E44F-41CC-BC5A-B1603199A8A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266519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517022C-375A-88F4-1E52-6AEA045A3F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B4571FE4-87BC-1B53-A229-28D2CDA304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70A468C0-ED5C-BF29-2198-69DC714C28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FE5030F3-0501-5597-AF02-CFB0DD9531E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776EB3C8-F94D-1FD4-8C31-A52D940D27F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8EC2E1EB-9CA5-0766-C377-F79D3972BB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3C20-8320-4CE9-AE9E-3A23598C5271}" type="datetimeFigureOut">
              <a:rPr lang="pt-BR" smtClean="0"/>
              <a:t>13/12/2025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22345899-3F0F-4388-4E6F-AEEB80E627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4C2D88A1-93F4-A6BC-D65F-18A57CBE30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980F7-E44F-41CC-BC5A-B1603199A8A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751634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BD73629-5B3D-C84A-4CBB-9C84BB25F8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8EF7AD11-C795-D9DC-B6D2-D123804B56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3C20-8320-4CE9-AE9E-3A23598C5271}" type="datetimeFigureOut">
              <a:rPr lang="pt-BR" smtClean="0"/>
              <a:t>13/12/2025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221ACEE6-402D-5FD0-C2C1-B01399DA7B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1CD25EE9-B0DC-5447-2663-5D33A9E8F8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980F7-E44F-41CC-BC5A-B1603199A8A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264117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ED6DABB5-D020-BFDC-1C3F-DF3705C7B6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3C20-8320-4CE9-AE9E-3A23598C5271}" type="datetimeFigureOut">
              <a:rPr lang="pt-BR" smtClean="0"/>
              <a:t>13/12/2025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C6E025B0-99B1-D8EC-F6E6-FB5A7EE65F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74F198E7-52BF-62D9-2917-3491D0F560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980F7-E44F-41CC-BC5A-B1603199A8A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644321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E15C85E-8964-57B0-5DD3-B41D2E4605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02D83A3E-B531-CE76-7FD1-92A84FDC98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F1729CDC-D9CD-4E04-EB9F-A126804FA2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C84CC6AA-FDF3-BABF-CA42-6DE0507F76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3C20-8320-4CE9-AE9E-3A23598C5271}" type="datetimeFigureOut">
              <a:rPr lang="pt-BR" smtClean="0"/>
              <a:t>13/12/2025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FB68AA4A-C7ED-12BB-4489-0D1998E8DB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4B77E484-AA0D-022E-E6F4-474AF8C170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980F7-E44F-41CC-BC5A-B1603199A8A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689819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8FCD622-B1F5-2967-E104-2D76560A91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30503FEE-AA98-0492-6BF7-264543AF274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E8F119F0-5C38-B918-84CD-5F05CD9D228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B5139B7D-A796-9711-D847-646D3BB338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3C20-8320-4CE9-AE9E-3A23598C5271}" type="datetimeFigureOut">
              <a:rPr lang="pt-BR" smtClean="0"/>
              <a:t>13/12/2025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8441FEC1-BBEA-5984-4815-EF65562106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3A6D5F43-5DD0-9A62-273A-77A2D3A61B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980F7-E44F-41CC-BC5A-B1603199A8A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206361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7E059FEE-9960-53F8-F40D-8FD49CD134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D24B6BA4-3755-A881-5B0F-6ABE1AE591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EB9D68E-770A-8BAD-7123-6A9C3C27532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5AA3C20-8320-4CE9-AE9E-3A23598C5271}" type="datetimeFigureOut">
              <a:rPr lang="pt-BR" smtClean="0"/>
              <a:t>13/12/2025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203B23A1-ED2B-7360-1368-11E2FAC245C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D67EBC5-D37F-2642-D276-1F243FF280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24980F7-E44F-41CC-BC5A-B1603199A8A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627774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6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CA1C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Agrupar 2">
            <a:extLst>
              <a:ext uri="{FF2B5EF4-FFF2-40B4-BE49-F238E27FC236}">
                <a16:creationId xmlns:a16="http://schemas.microsoft.com/office/drawing/2014/main" id="{42F1EDFD-0DC6-D04E-A563-82C3779037B3}"/>
              </a:ext>
            </a:extLst>
          </p:cNvPr>
          <p:cNvGrpSpPr/>
          <p:nvPr/>
        </p:nvGrpSpPr>
        <p:grpSpPr>
          <a:xfrm>
            <a:off x="0" y="537353"/>
            <a:ext cx="12192000" cy="6300879"/>
            <a:chOff x="0" y="537353"/>
            <a:chExt cx="12192000" cy="6300879"/>
          </a:xfrm>
        </p:grpSpPr>
        <p:pic>
          <p:nvPicPr>
            <p:cNvPr id="11" name="Imagem 10" descr="Texto branco sobre fundo preto&#10;&#10;Descrição gerada automaticamente com confiança média">
              <a:extLst>
                <a:ext uri="{FF2B5EF4-FFF2-40B4-BE49-F238E27FC236}">
                  <a16:creationId xmlns:a16="http://schemas.microsoft.com/office/drawing/2014/main" id="{649395B7-5BE5-6709-2281-B9E39293A1F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47999" y="537353"/>
              <a:ext cx="6096000" cy="3042912"/>
            </a:xfrm>
            <a:prstGeom prst="rect">
              <a:avLst/>
            </a:prstGeom>
          </p:spPr>
        </p:pic>
        <p:sp>
          <p:nvSpPr>
            <p:cNvPr id="2" name="CaixaDeTexto 1">
              <a:extLst>
                <a:ext uri="{FF2B5EF4-FFF2-40B4-BE49-F238E27FC236}">
                  <a16:creationId xmlns:a16="http://schemas.microsoft.com/office/drawing/2014/main" id="{AAE30E0B-2292-12C4-3F4D-C3044AEACF10}"/>
                </a:ext>
              </a:extLst>
            </p:cNvPr>
            <p:cNvSpPr txBox="1"/>
            <p:nvPr/>
          </p:nvSpPr>
          <p:spPr>
            <a:xfrm>
              <a:off x="1" y="4219729"/>
              <a:ext cx="12191999" cy="1107996"/>
            </a:xfrm>
            <a:prstGeom prst="rect">
              <a:avLst/>
            </a:prstGeom>
            <a:solidFill>
              <a:srgbClr val="7C5294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6600" i="1" dirty="0">
                  <a:solidFill>
                    <a:schemeClr val="bg1"/>
                  </a:solidFill>
                  <a:latin typeface="Bauhaus" pitchFamily="2" charset="0"/>
                </a:rPr>
                <a:t>TEMPO, UM PRESENTE DE DEUS</a:t>
              </a:r>
            </a:p>
          </p:txBody>
        </p:sp>
        <p:sp>
          <p:nvSpPr>
            <p:cNvPr id="5" name="CaixaDeTexto 4">
              <a:extLst>
                <a:ext uri="{FF2B5EF4-FFF2-40B4-BE49-F238E27FC236}">
                  <a16:creationId xmlns:a16="http://schemas.microsoft.com/office/drawing/2014/main" id="{489C13B9-33CE-FA76-9550-E586B10B8844}"/>
                </a:ext>
              </a:extLst>
            </p:cNvPr>
            <p:cNvSpPr txBox="1"/>
            <p:nvPr/>
          </p:nvSpPr>
          <p:spPr>
            <a:xfrm>
              <a:off x="0" y="6622788"/>
              <a:ext cx="12191999" cy="2154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pt-BR" sz="800" dirty="0">
                  <a:solidFill>
                    <a:schemeClr val="bg1"/>
                  </a:solidFill>
                  <a:latin typeface="Abadi Extra Light" panose="020B0204020104020204" pitchFamily="34" charset="0"/>
                </a:rPr>
                <a:t>Parte integrante da Lição 4: Tempo, um presente de Deus - Cultura Cristã Kids Online. © 2026 Editora Cultura Cristã. Todos os direitos são reservados. </a:t>
              </a:r>
            </a:p>
          </p:txBody>
        </p:sp>
      </p:grpSp>
      <p:pic>
        <p:nvPicPr>
          <p:cNvPr id="19" name="Imagem 18" descr="Interface gráfica do usuário&#10;&#10;O conteúdo gerado por IA pode estar incorreto.">
            <a:extLst>
              <a:ext uri="{FF2B5EF4-FFF2-40B4-BE49-F238E27FC236}">
                <a16:creationId xmlns:a16="http://schemas.microsoft.com/office/drawing/2014/main" id="{4B56370C-4FB5-4972-D014-A7E14C135AD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8860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8BE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2CEE853-6522-5872-34D0-D39309151F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Uma imagem contendo Calendário&#10;&#10;O conteúdo gerado por IA pode estar incorreto.">
            <a:extLst>
              <a:ext uri="{FF2B5EF4-FFF2-40B4-BE49-F238E27FC236}">
                <a16:creationId xmlns:a16="http://schemas.microsoft.com/office/drawing/2014/main" id="{19705B1B-D460-4CF6-794B-1C863ACBB0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2" t="47900" r="3472" b="8518"/>
          <a:stretch>
            <a:fillRect/>
          </a:stretch>
        </p:blipFill>
        <p:spPr>
          <a:xfrm rot="5400000">
            <a:off x="4993059" y="1168546"/>
            <a:ext cx="6858002" cy="4520909"/>
          </a:xfrm>
          <a:prstGeom prst="rect">
            <a:avLst/>
          </a:prstGeom>
        </p:spPr>
      </p:pic>
      <p:pic>
        <p:nvPicPr>
          <p:cNvPr id="6" name="Imagem 5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D54DEF3D-385E-91C7-63F3-BEBE14F3246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2587" y="6356416"/>
            <a:ext cx="755467" cy="377104"/>
          </a:xfrm>
          <a:prstGeom prst="rect">
            <a:avLst/>
          </a:prstGeom>
        </p:spPr>
      </p:pic>
      <p:pic>
        <p:nvPicPr>
          <p:cNvPr id="2052" name="Picture 4" descr="cronômetro ícone. cronômetro, contagem regressiva. Tempo gestão vetor  estoque ilustração 29898467 Vetor no Vecteezy">
            <a:extLst>
              <a:ext uri="{FF2B5EF4-FFF2-40B4-BE49-F238E27FC236}">
                <a16:creationId xmlns:a16="http://schemas.microsoft.com/office/drawing/2014/main" id="{972ABB1F-82EE-AF3D-126C-3986AA872D0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17" t="11657" r="10634" b="10052"/>
          <a:stretch>
            <a:fillRect/>
          </a:stretch>
        </p:blipFill>
        <p:spPr bwMode="auto">
          <a:xfrm>
            <a:off x="1233774" y="1324428"/>
            <a:ext cx="3752174" cy="3802743"/>
          </a:xfrm>
          <a:prstGeom prst="flowChartConnector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576717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8BE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64A58D3-85BB-F1ED-617B-D54DE3036D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m 11" descr="Uma imagem contendo Calendário&#10;&#10;O conteúdo gerado por IA pode estar incorreto.">
            <a:extLst>
              <a:ext uri="{FF2B5EF4-FFF2-40B4-BE49-F238E27FC236}">
                <a16:creationId xmlns:a16="http://schemas.microsoft.com/office/drawing/2014/main" id="{AB5249BE-7C6E-7CDB-CBF4-F0796334CA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2" t="2222" r="3472" b="53519"/>
          <a:stretch>
            <a:fillRect/>
          </a:stretch>
        </p:blipFill>
        <p:spPr>
          <a:xfrm rot="5400000">
            <a:off x="-74851" y="1133396"/>
            <a:ext cx="6858002" cy="4591210"/>
          </a:xfrm>
          <a:prstGeom prst="rect">
            <a:avLst/>
          </a:prstGeom>
        </p:spPr>
      </p:pic>
      <p:pic>
        <p:nvPicPr>
          <p:cNvPr id="6" name="Imagem 5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1C1ECDE7-BD26-B9F3-DDA0-0BD6FBB41F5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2587" y="6356416"/>
            <a:ext cx="755467" cy="377104"/>
          </a:xfrm>
          <a:prstGeom prst="rect">
            <a:avLst/>
          </a:prstGeom>
        </p:spPr>
      </p:pic>
      <p:pic>
        <p:nvPicPr>
          <p:cNvPr id="2052" name="Picture 4" descr="cronômetro ícone. cronômetro, contagem regressiva. Tempo gestão vetor  estoque ilustração 29898467 Vetor no Vecteezy">
            <a:extLst>
              <a:ext uri="{FF2B5EF4-FFF2-40B4-BE49-F238E27FC236}">
                <a16:creationId xmlns:a16="http://schemas.microsoft.com/office/drawing/2014/main" id="{73C52649-B484-3383-22FE-D6242F758AF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17" t="11657" r="10634" b="10052"/>
          <a:stretch>
            <a:fillRect/>
          </a:stretch>
        </p:blipFill>
        <p:spPr bwMode="auto">
          <a:xfrm>
            <a:off x="7185300" y="1426028"/>
            <a:ext cx="3752174" cy="3802743"/>
          </a:xfrm>
          <a:prstGeom prst="flowChartConnector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37557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8BE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71D921D-170C-D68A-4864-A5FADB29E3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Uma imagem contendo Diagrama&#10;&#10;O conteúdo gerado por IA pode estar incorreto.">
            <a:extLst>
              <a:ext uri="{FF2B5EF4-FFF2-40B4-BE49-F238E27FC236}">
                <a16:creationId xmlns:a16="http://schemas.microsoft.com/office/drawing/2014/main" id="{148758CE-99E6-8268-4D83-AF860D8E9A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6" t="48015" r="2999" b="8593"/>
          <a:stretch>
            <a:fillRect/>
          </a:stretch>
        </p:blipFill>
        <p:spPr>
          <a:xfrm rot="5400000">
            <a:off x="5077756" y="1177899"/>
            <a:ext cx="6855230" cy="4499429"/>
          </a:xfrm>
          <a:prstGeom prst="rect">
            <a:avLst/>
          </a:prstGeom>
        </p:spPr>
      </p:pic>
      <p:pic>
        <p:nvPicPr>
          <p:cNvPr id="6" name="Imagem 5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3C0EDCA5-B161-11A1-807B-FA7039B22B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2587" y="6356416"/>
            <a:ext cx="755467" cy="377104"/>
          </a:xfrm>
          <a:prstGeom prst="rect">
            <a:avLst/>
          </a:prstGeom>
        </p:spPr>
      </p:pic>
      <p:pic>
        <p:nvPicPr>
          <p:cNvPr id="2052" name="Picture 4" descr="cronômetro ícone. cronômetro, contagem regressiva. Tempo gestão vetor  estoque ilustração 29898467 Vetor no Vecteezy">
            <a:extLst>
              <a:ext uri="{FF2B5EF4-FFF2-40B4-BE49-F238E27FC236}">
                <a16:creationId xmlns:a16="http://schemas.microsoft.com/office/drawing/2014/main" id="{51C95AB6-BADF-EB09-A0C6-00F0E25C981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17" t="11657" r="10634" b="10052"/>
          <a:stretch>
            <a:fillRect/>
          </a:stretch>
        </p:blipFill>
        <p:spPr bwMode="auto">
          <a:xfrm>
            <a:off x="1233774" y="1324428"/>
            <a:ext cx="3752174" cy="3802743"/>
          </a:xfrm>
          <a:prstGeom prst="flowChartConnector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7293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8BE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8AC6CF3-1CA9-45B0-F72F-5FFF1CA82F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m 13" descr="Uma imagem contendo Diagrama&#10;&#10;O conteúdo gerado por IA pode estar incorreto.">
            <a:extLst>
              <a:ext uri="{FF2B5EF4-FFF2-40B4-BE49-F238E27FC236}">
                <a16:creationId xmlns:a16="http://schemas.microsoft.com/office/drawing/2014/main" id="{76D7A60B-AE5A-00D2-B7BC-1A2E28F0E95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6" t="2037" r="2999" b="53391"/>
          <a:stretch>
            <a:fillRect/>
          </a:stretch>
        </p:blipFill>
        <p:spPr>
          <a:xfrm rot="5400000">
            <a:off x="-4618" y="1122219"/>
            <a:ext cx="6889005" cy="4644570"/>
          </a:xfrm>
          <a:prstGeom prst="rect">
            <a:avLst/>
          </a:prstGeom>
        </p:spPr>
      </p:pic>
      <p:pic>
        <p:nvPicPr>
          <p:cNvPr id="6" name="Imagem 5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E61FB62E-AF0E-7766-957C-A8E48B73D42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2587" y="6356416"/>
            <a:ext cx="755467" cy="377104"/>
          </a:xfrm>
          <a:prstGeom prst="rect">
            <a:avLst/>
          </a:prstGeom>
        </p:spPr>
      </p:pic>
      <p:pic>
        <p:nvPicPr>
          <p:cNvPr id="2052" name="Picture 4" descr="cronômetro ícone. cronômetro, contagem regressiva. Tempo gestão vetor  estoque ilustração 29898467 Vetor no Vecteezy">
            <a:extLst>
              <a:ext uri="{FF2B5EF4-FFF2-40B4-BE49-F238E27FC236}">
                <a16:creationId xmlns:a16="http://schemas.microsoft.com/office/drawing/2014/main" id="{EF4FE475-FF4D-8E2B-19D7-885599BBF46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17" t="11657" r="10634" b="10052"/>
          <a:stretch>
            <a:fillRect/>
          </a:stretch>
        </p:blipFill>
        <p:spPr bwMode="auto">
          <a:xfrm>
            <a:off x="7185300" y="1426028"/>
            <a:ext cx="3752174" cy="3802743"/>
          </a:xfrm>
          <a:prstGeom prst="flowChartConnector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69705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lose up of calendar and alarm clock on the green background, pl -  Observatório do 3° Setor">
            <a:extLst>
              <a:ext uri="{FF2B5EF4-FFF2-40B4-BE49-F238E27FC236}">
                <a16:creationId xmlns:a16="http://schemas.microsoft.com/office/drawing/2014/main" id="{13B53A6D-84A5-1297-58BA-ED47FBEECEA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00" r="5917" b="13211"/>
          <a:stretch>
            <a:fillRect/>
          </a:stretch>
        </p:blipFill>
        <p:spPr bwMode="auto">
          <a:xfrm>
            <a:off x="-39497" y="0"/>
            <a:ext cx="1223149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aixaDeTexto 2">
            <a:extLst>
              <a:ext uri="{FF2B5EF4-FFF2-40B4-BE49-F238E27FC236}">
                <a16:creationId xmlns:a16="http://schemas.microsoft.com/office/drawing/2014/main" id="{C004A4FA-2F13-7EAC-DA1D-96A627BC9DD1}"/>
              </a:ext>
            </a:extLst>
          </p:cNvPr>
          <p:cNvSpPr txBox="1"/>
          <p:nvPr/>
        </p:nvSpPr>
        <p:spPr>
          <a:xfrm>
            <a:off x="576489" y="551289"/>
            <a:ext cx="5829300" cy="57554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5400" b="1" kern="0" dirty="0">
                <a:latin typeface="Arial" panose="020B0604020202020204" pitchFamily="34" charset="0"/>
              </a:rPr>
              <a:t>“Ensina-nos a contar os nossos dias, para que alcancemos coração sábio.” </a:t>
            </a:r>
            <a:r>
              <a:rPr lang="pt-BR" sz="4400" kern="0" dirty="0">
                <a:latin typeface="Arial" panose="020B0604020202020204" pitchFamily="34" charset="0"/>
              </a:rPr>
              <a:t>Salmos 90.12</a:t>
            </a:r>
            <a:endParaRPr lang="pt-BR" sz="3600" kern="0" dirty="0">
              <a:latin typeface="Arial" panose="020B0604020202020204" pitchFamily="34" charset="0"/>
            </a:endParaRPr>
          </a:p>
        </p:txBody>
      </p:sp>
      <p:pic>
        <p:nvPicPr>
          <p:cNvPr id="8" name="Imagem 7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37CAC2CA-47AC-42A5-F754-C3CAA75840F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44487" y="6270853"/>
            <a:ext cx="755467" cy="377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8146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B43C664-0402-A08B-4EA8-57EC2979CF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lose up of calendar and alarm clock on the green background, pl -  Observatório do 3° Setor">
            <a:extLst>
              <a:ext uri="{FF2B5EF4-FFF2-40B4-BE49-F238E27FC236}">
                <a16:creationId xmlns:a16="http://schemas.microsoft.com/office/drawing/2014/main" id="{F2982902-0596-2D76-F5B3-A32E9B5E150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7700" r="16597" b="22188"/>
          <a:stretch>
            <a:fillRect/>
          </a:stretch>
        </p:blipFill>
        <p:spPr bwMode="auto">
          <a:xfrm>
            <a:off x="-39497" y="0"/>
            <a:ext cx="1223149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close up of calendar and alarm clock on the green background, pl -  Observatório do 3° Setor">
            <a:extLst>
              <a:ext uri="{FF2B5EF4-FFF2-40B4-BE49-F238E27FC236}">
                <a16:creationId xmlns:a16="http://schemas.microsoft.com/office/drawing/2014/main" id="{E82F6F09-B535-D14F-F8D9-E743D1C1E93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7700" r="16597" b="22188"/>
          <a:stretch>
            <a:fillRect/>
          </a:stretch>
        </p:blipFill>
        <p:spPr bwMode="auto">
          <a:xfrm>
            <a:off x="0" y="0"/>
            <a:ext cx="1223149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aixaDeTexto 2">
            <a:extLst>
              <a:ext uri="{FF2B5EF4-FFF2-40B4-BE49-F238E27FC236}">
                <a16:creationId xmlns:a16="http://schemas.microsoft.com/office/drawing/2014/main" id="{23D96BAC-B588-2813-9896-6EF521BDC376}"/>
              </a:ext>
            </a:extLst>
          </p:cNvPr>
          <p:cNvSpPr txBox="1"/>
          <p:nvPr/>
        </p:nvSpPr>
        <p:spPr>
          <a:xfrm>
            <a:off x="192046" y="226055"/>
            <a:ext cx="7355383" cy="62478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4000" b="1" kern="0" dirty="0">
                <a:latin typeface="Arial" panose="020B0604020202020204" pitchFamily="34" charset="0"/>
              </a:rPr>
              <a:t>“[...] vede prudentemente como andais, não como néscios, e sim como sábios, remindo o tempo, porque os dias são maus. Por esta razão, não vos torneis insensatos, mas procurai compreender qual a vontade do Senhor.” </a:t>
            </a:r>
          </a:p>
          <a:p>
            <a:pPr algn="ctr"/>
            <a:r>
              <a:rPr lang="pt-BR" sz="4000" kern="0" dirty="0">
                <a:latin typeface="Arial" panose="020B0604020202020204" pitchFamily="34" charset="0"/>
              </a:rPr>
              <a:t>Efésios 5.15-17</a:t>
            </a:r>
            <a:endParaRPr lang="pt-BR" sz="3600" kern="0" dirty="0">
              <a:latin typeface="Arial" panose="020B0604020202020204" pitchFamily="34" charset="0"/>
            </a:endParaRPr>
          </a:p>
        </p:txBody>
      </p:sp>
      <p:pic>
        <p:nvPicPr>
          <p:cNvPr id="8" name="Imagem 7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7B58CBBD-3E3E-DDA1-EA9E-873C90552A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44487" y="6270853"/>
            <a:ext cx="755467" cy="377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2249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1F38F88-8D30-AD8F-EE22-4B79F86B18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lose up of calendar and alarm clock on the green background, pl -  Observatório do 3° Setor">
            <a:extLst>
              <a:ext uri="{FF2B5EF4-FFF2-40B4-BE49-F238E27FC236}">
                <a16:creationId xmlns:a16="http://schemas.microsoft.com/office/drawing/2014/main" id="{5FE860AB-31C4-1D0F-C694-426D62E5B45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7700" r="16597" b="22188"/>
          <a:stretch>
            <a:fillRect/>
          </a:stretch>
        </p:blipFill>
        <p:spPr bwMode="auto">
          <a:xfrm>
            <a:off x="-39498" y="0"/>
            <a:ext cx="1223149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aixaDeTexto 2">
            <a:extLst>
              <a:ext uri="{FF2B5EF4-FFF2-40B4-BE49-F238E27FC236}">
                <a16:creationId xmlns:a16="http://schemas.microsoft.com/office/drawing/2014/main" id="{5BC7A48A-5AEF-EE83-09A1-8F330CC205E8}"/>
              </a:ext>
            </a:extLst>
          </p:cNvPr>
          <p:cNvSpPr txBox="1"/>
          <p:nvPr/>
        </p:nvSpPr>
        <p:spPr>
          <a:xfrm>
            <a:off x="-39498" y="201020"/>
            <a:ext cx="8810172" cy="66787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4000" b="1" kern="0" dirty="0">
                <a:latin typeface="Arial" panose="020B0604020202020204" pitchFamily="34" charset="0"/>
              </a:rPr>
              <a:t>“[...] “... sejam cuidadosos em seu modo de vida. Não vivam como insensatos, mas como sábios. </a:t>
            </a:r>
          </a:p>
          <a:p>
            <a:pPr algn="ctr"/>
            <a:r>
              <a:rPr lang="pt-BR" sz="4000" b="1" kern="0" dirty="0">
                <a:latin typeface="Arial" panose="020B0604020202020204" pitchFamily="34" charset="0"/>
              </a:rPr>
              <a:t>Aproveitem ao máximo </a:t>
            </a:r>
          </a:p>
          <a:p>
            <a:pPr algn="ctr"/>
            <a:r>
              <a:rPr lang="pt-BR" sz="4000" b="1" kern="0" dirty="0">
                <a:latin typeface="Arial" panose="020B0604020202020204" pitchFamily="34" charset="0"/>
              </a:rPr>
              <a:t>todas as oportunidades </a:t>
            </a:r>
          </a:p>
          <a:p>
            <a:pPr algn="ctr"/>
            <a:r>
              <a:rPr lang="pt-BR" sz="4000" b="1" kern="0" dirty="0">
                <a:latin typeface="Arial" panose="020B0604020202020204" pitchFamily="34" charset="0"/>
              </a:rPr>
              <a:t>nestes dias maus. </a:t>
            </a:r>
          </a:p>
          <a:p>
            <a:pPr algn="ctr"/>
            <a:r>
              <a:rPr lang="pt-BR" sz="4000" b="1" kern="0" dirty="0">
                <a:latin typeface="Arial" panose="020B0604020202020204" pitchFamily="34" charset="0"/>
              </a:rPr>
              <a:t>Não ajam de forma </a:t>
            </a:r>
          </a:p>
          <a:p>
            <a:pPr algn="ctr"/>
            <a:r>
              <a:rPr lang="pt-BR" sz="4000" b="1" kern="0" dirty="0">
                <a:latin typeface="Arial" panose="020B0604020202020204" pitchFamily="34" charset="0"/>
              </a:rPr>
              <a:t>impensada, mas procurem </a:t>
            </a:r>
          </a:p>
          <a:p>
            <a:pPr algn="ctr"/>
            <a:r>
              <a:rPr lang="pt-BR" sz="4000" b="1" kern="0" dirty="0">
                <a:latin typeface="Arial" panose="020B0604020202020204" pitchFamily="34" charset="0"/>
              </a:rPr>
              <a:t>entender a vontade </a:t>
            </a:r>
          </a:p>
          <a:p>
            <a:pPr algn="ctr"/>
            <a:r>
              <a:rPr lang="pt-BR" sz="4000" b="1" kern="0" dirty="0">
                <a:latin typeface="Arial" panose="020B0604020202020204" pitchFamily="34" charset="0"/>
              </a:rPr>
              <a:t>do Senhor.” </a:t>
            </a:r>
          </a:p>
          <a:p>
            <a:pPr algn="ctr"/>
            <a:r>
              <a:rPr lang="pt-BR" sz="2800" kern="0" dirty="0">
                <a:latin typeface="Arial Nova Light" panose="020B0304020202020204" pitchFamily="34" charset="0"/>
              </a:rPr>
              <a:t>(NVT)</a:t>
            </a:r>
            <a:endParaRPr lang="pt-BR" sz="2400" kern="0" dirty="0">
              <a:latin typeface="Arial Nova Light" panose="020B0304020202020204" pitchFamily="34" charset="0"/>
            </a:endParaRPr>
          </a:p>
        </p:txBody>
      </p:sp>
      <p:pic>
        <p:nvPicPr>
          <p:cNvPr id="8" name="Imagem 7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575190A1-93BD-212E-E61E-2D3BD11FF19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44487" y="6270853"/>
            <a:ext cx="755467" cy="377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8182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FE8D0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88BFECF-5457-1691-5835-B6C7584471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F237F4EC-AC4B-4033-6CD5-733B9183BBF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44487" y="6270853"/>
            <a:ext cx="755467" cy="377104"/>
          </a:xfrm>
          <a:prstGeom prst="rect">
            <a:avLst/>
          </a:prstGeom>
        </p:spPr>
      </p:pic>
      <p:sp>
        <p:nvSpPr>
          <p:cNvPr id="4" name="CaixaDeTexto 3">
            <a:extLst>
              <a:ext uri="{FF2B5EF4-FFF2-40B4-BE49-F238E27FC236}">
                <a16:creationId xmlns:a16="http://schemas.microsoft.com/office/drawing/2014/main" id="{E393E444-BB6E-2737-6D0F-C595BA7B4C53}"/>
              </a:ext>
            </a:extLst>
          </p:cNvPr>
          <p:cNvSpPr txBox="1"/>
          <p:nvPr/>
        </p:nvSpPr>
        <p:spPr>
          <a:xfrm>
            <a:off x="270484" y="531332"/>
            <a:ext cx="8046202" cy="53245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pt-BR" sz="32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BANCO DA VIDA</a:t>
            </a:r>
          </a:p>
          <a:p>
            <a:pPr algn="ctr">
              <a:buNone/>
            </a:pPr>
            <a:endParaRPr lang="pt-BR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pt-BR" sz="3200" dirty="0">
                <a:latin typeface="Abadi" panose="020B0604020104020204" pitchFamily="34" charset="0"/>
              </a:rPr>
              <a:t>Imagine que você tem uma conta no banco. </a:t>
            </a:r>
          </a:p>
          <a:p>
            <a:r>
              <a:rPr lang="pt-BR" sz="3200" dirty="0">
                <a:latin typeface="Abadi" panose="020B0604020104020204" pitchFamily="34" charset="0"/>
              </a:rPr>
              <a:t>Todos os dias, à meia-noite, entram </a:t>
            </a:r>
          </a:p>
          <a:p>
            <a:r>
              <a:rPr lang="pt-BR" sz="3200" b="1" dirty="0">
                <a:latin typeface="Abadi" panose="020B0604020104020204" pitchFamily="34" charset="0"/>
              </a:rPr>
              <a:t>R$ 86.400,00 </a:t>
            </a:r>
            <a:r>
              <a:rPr lang="pt-BR" sz="3200" dirty="0">
                <a:latin typeface="Abadi" panose="020B0604020104020204" pitchFamily="34" charset="0"/>
              </a:rPr>
              <a:t>na sua conta. </a:t>
            </a:r>
          </a:p>
          <a:p>
            <a:r>
              <a:rPr lang="pt-BR" sz="3200" dirty="0">
                <a:latin typeface="Abadi" panose="020B0604020104020204" pitchFamily="34" charset="0"/>
              </a:rPr>
              <a:t>Você precisa gastar esse valor em </a:t>
            </a:r>
          </a:p>
          <a:p>
            <a:r>
              <a:rPr lang="pt-BR" sz="3200" b="1" dirty="0">
                <a:latin typeface="Abadi" panose="020B0604020104020204" pitchFamily="34" charset="0"/>
              </a:rPr>
              <a:t>24 horas</a:t>
            </a:r>
            <a:r>
              <a:rPr lang="pt-BR" sz="3200" dirty="0">
                <a:latin typeface="Abadi" panose="020B0604020104020204" pitchFamily="34" charset="0"/>
              </a:rPr>
              <a:t>, porque no final do dia </a:t>
            </a:r>
          </a:p>
          <a:p>
            <a:r>
              <a:rPr lang="pt-BR" sz="3200" dirty="0">
                <a:latin typeface="Abadi" panose="020B0604020104020204" pitchFamily="34" charset="0"/>
              </a:rPr>
              <a:t>sua conta será zerada. </a:t>
            </a:r>
          </a:p>
          <a:p>
            <a:r>
              <a:rPr lang="pt-BR" sz="3200" dirty="0">
                <a:latin typeface="Abadi" panose="020B0604020104020204" pitchFamily="34" charset="0"/>
              </a:rPr>
              <a:t>Porém, à meia-noite será depositada a mesma quantia do dia anterior, ou seja, </a:t>
            </a:r>
          </a:p>
          <a:p>
            <a:r>
              <a:rPr lang="pt-BR" sz="3200" dirty="0">
                <a:latin typeface="Abadi" panose="020B0604020104020204" pitchFamily="34" charset="0"/>
              </a:rPr>
              <a:t>R$ 86.400,00. </a:t>
            </a:r>
          </a:p>
        </p:txBody>
      </p:sp>
      <p:pic>
        <p:nvPicPr>
          <p:cNvPr id="1028" name="Picture 4" descr="dinheiro-real-monte-elastico-credito-freepik - TeleSíntese">
            <a:extLst>
              <a:ext uri="{FF2B5EF4-FFF2-40B4-BE49-F238E27FC236}">
                <a16:creationId xmlns:a16="http://schemas.microsoft.com/office/drawing/2014/main" id="{EE05AB2A-71BE-83E5-CAAA-256599FBDC4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667" b="90000" l="9936" r="89957">
                        <a14:foregroundMark x1="36004" y1="7667" x2="36004" y2="7667"/>
                        <a14:foregroundMark x1="78419" y1="9333" x2="78419" y2="9333"/>
                        <a14:foregroundMark x1="78419" y1="9333" x2="59829" y2="16500"/>
                        <a14:foregroundMark x1="59829" y1="16500" x2="58333" y2="17667"/>
                        <a14:foregroundMark x1="65598" y1="13500" x2="72222" y2="11000"/>
                        <a14:foregroundMark x1="66346" y1="12167" x2="71047" y2="10833"/>
                        <a14:foregroundMark x1="80235" y1="13500" x2="82051" y2="38000"/>
                        <a14:foregroundMark x1="82051" y1="38000" x2="82906" y2="41500"/>
                        <a14:foregroundMark x1="80449" y1="16333" x2="83120" y2="38167"/>
                        <a14:foregroundMark x1="28953" y1="8833" x2="35897" y2="8167"/>
                        <a14:foregroundMark x1="35897" y1="8167" x2="45192" y2="13000"/>
                        <a14:foregroundMark x1="36004" y1="7667" x2="39637" y2="91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0684"/>
          <a:stretch>
            <a:fillRect/>
          </a:stretch>
        </p:blipFill>
        <p:spPr bwMode="auto">
          <a:xfrm>
            <a:off x="6737019" y="1002133"/>
            <a:ext cx="6027096" cy="3450761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99820D6D-9E05-A46B-1BB5-F862F9DF824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48342" y="3300394"/>
            <a:ext cx="295316" cy="257211"/>
          </a:xfrm>
          <a:prstGeom prst="rect">
            <a:avLst/>
          </a:prstGeom>
        </p:spPr>
      </p:pic>
      <p:pic>
        <p:nvPicPr>
          <p:cNvPr id="7" name="Picture 4" descr="Clock - Flat - Wired - Lordicon">
            <a:extLst>
              <a:ext uri="{FF2B5EF4-FFF2-40B4-BE49-F238E27FC236}">
                <a16:creationId xmlns:a16="http://schemas.microsoft.com/office/drawing/2014/main" id="{CED1319E-091D-00E1-636B-F2F29D32B9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7864" y="3101723"/>
            <a:ext cx="2052658" cy="2052658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30584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C057E3C-485E-E91C-67A6-CEDEABE012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Agrupar 5">
            <a:extLst>
              <a:ext uri="{FF2B5EF4-FFF2-40B4-BE49-F238E27FC236}">
                <a16:creationId xmlns:a16="http://schemas.microsoft.com/office/drawing/2014/main" id="{DC8C59F5-6689-FA79-9D01-3D4AC86DD50C}"/>
              </a:ext>
            </a:extLst>
          </p:cNvPr>
          <p:cNvGrpSpPr/>
          <p:nvPr/>
        </p:nvGrpSpPr>
        <p:grpSpPr>
          <a:xfrm>
            <a:off x="-2" y="0"/>
            <a:ext cx="12192002" cy="6858000"/>
            <a:chOff x="-2" y="0"/>
            <a:chExt cx="12192002" cy="6858000"/>
          </a:xfrm>
        </p:grpSpPr>
        <p:pic>
          <p:nvPicPr>
            <p:cNvPr id="3" name="Imagem 2" descr="Homem com camisa azul&#10;&#10;O conteúdo gerado por IA pode estar incorreto.">
              <a:extLst>
                <a:ext uri="{FF2B5EF4-FFF2-40B4-BE49-F238E27FC236}">
                  <a16:creationId xmlns:a16="http://schemas.microsoft.com/office/drawing/2014/main" id="{D9F0710C-F31E-FFB3-FD12-AB36712D919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6412" b="30986"/>
            <a:stretch>
              <a:fillRect/>
            </a:stretch>
          </p:blipFill>
          <p:spPr>
            <a:xfrm>
              <a:off x="2713703" y="0"/>
              <a:ext cx="9478297" cy="6858000"/>
            </a:xfrm>
            <a:prstGeom prst="rect">
              <a:avLst/>
            </a:prstGeom>
          </p:spPr>
        </p:pic>
        <p:pic>
          <p:nvPicPr>
            <p:cNvPr id="8" name="Imagem 7" descr="Texto branco sobre fundo preto&#10;&#10;Descrição gerada automaticamente com confiança média">
              <a:extLst>
                <a:ext uri="{FF2B5EF4-FFF2-40B4-BE49-F238E27FC236}">
                  <a16:creationId xmlns:a16="http://schemas.microsoft.com/office/drawing/2014/main" id="{8B25588D-2198-49A1-0DA0-1285A42F153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44487" y="6270853"/>
              <a:ext cx="755467" cy="377104"/>
            </a:xfrm>
            <a:prstGeom prst="rect">
              <a:avLst/>
            </a:prstGeom>
          </p:spPr>
        </p:pic>
        <p:pic>
          <p:nvPicPr>
            <p:cNvPr id="5" name="Imagem 4" descr="Homem com camisa azul&#10;&#10;O conteúdo gerado por IA pode estar incorreto.">
              <a:extLst>
                <a:ext uri="{FF2B5EF4-FFF2-40B4-BE49-F238E27FC236}">
                  <a16:creationId xmlns:a16="http://schemas.microsoft.com/office/drawing/2014/main" id="{BEF9756D-04BF-0ED2-774A-14088A0BE2D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1795" b="30986"/>
            <a:stretch>
              <a:fillRect/>
            </a:stretch>
          </p:blipFill>
          <p:spPr>
            <a:xfrm flipH="1">
              <a:off x="-2" y="0"/>
              <a:ext cx="2713703" cy="6858000"/>
            </a:xfrm>
            <a:prstGeom prst="rect">
              <a:avLst/>
            </a:prstGeom>
          </p:spPr>
        </p:pic>
        <p:sp>
          <p:nvSpPr>
            <p:cNvPr id="4" name="CaixaDeTexto 3">
              <a:extLst>
                <a:ext uri="{FF2B5EF4-FFF2-40B4-BE49-F238E27FC236}">
                  <a16:creationId xmlns:a16="http://schemas.microsoft.com/office/drawing/2014/main" id="{095407F3-16D8-D315-F593-C94EDC1A1692}"/>
                </a:ext>
              </a:extLst>
            </p:cNvPr>
            <p:cNvSpPr txBox="1"/>
            <p:nvPr/>
          </p:nvSpPr>
          <p:spPr>
            <a:xfrm>
              <a:off x="612226" y="1652129"/>
              <a:ext cx="7064789" cy="255454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pt-BR" sz="3200" dirty="0">
                  <a:solidFill>
                    <a:schemeClr val="bg1"/>
                  </a:solidFill>
                  <a:latin typeface="Abadi" panose="020B0604020104020204" pitchFamily="34" charset="0"/>
                </a:rPr>
                <a:t>O que você faria com esse </a:t>
              </a:r>
            </a:p>
            <a:p>
              <a:pPr algn="ctr"/>
              <a:r>
                <a:rPr lang="pt-BR" sz="3200" dirty="0">
                  <a:solidFill>
                    <a:schemeClr val="bg1"/>
                  </a:solidFill>
                  <a:latin typeface="Abadi" panose="020B0604020104020204" pitchFamily="34" charset="0"/>
                </a:rPr>
                <a:t>verdadeiro tesouro diário? </a:t>
              </a:r>
            </a:p>
            <a:p>
              <a:pPr algn="ctr"/>
              <a:r>
                <a:rPr lang="pt-BR" sz="3200" dirty="0">
                  <a:solidFill>
                    <a:schemeClr val="bg1"/>
                  </a:solidFill>
                  <a:latin typeface="Abadi" panose="020B0604020104020204" pitchFamily="34" charset="0"/>
                </a:rPr>
                <a:t>Penso que você retiraria, </a:t>
              </a:r>
            </a:p>
            <a:p>
              <a:pPr algn="ctr"/>
              <a:r>
                <a:rPr lang="pt-BR" sz="3200" dirty="0">
                  <a:solidFill>
                    <a:schemeClr val="bg1"/>
                  </a:solidFill>
                  <a:latin typeface="Abadi" panose="020B0604020104020204" pitchFamily="34" charset="0"/>
                </a:rPr>
                <a:t>todos os dias, o dinheiro disponível, </a:t>
              </a:r>
            </a:p>
            <a:p>
              <a:pPr algn="ctr"/>
              <a:r>
                <a:rPr lang="pt-BR" sz="3200" dirty="0">
                  <a:solidFill>
                    <a:schemeClr val="bg1"/>
                  </a:solidFill>
                  <a:latin typeface="Abadi" panose="020B0604020104020204" pitchFamily="34" charset="0"/>
                </a:rPr>
                <a:t>não é mesmo?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345369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32553C0-9183-53FC-354B-94E0B97C83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lose up of calendar and alarm clock on the green background, pl -  Observatório do 3° Setor">
            <a:extLst>
              <a:ext uri="{FF2B5EF4-FFF2-40B4-BE49-F238E27FC236}">
                <a16:creationId xmlns:a16="http://schemas.microsoft.com/office/drawing/2014/main" id="{AC23C9EC-52FB-BF5B-9C1D-E3DC9CF8E68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7700" r="16597" b="22188"/>
          <a:stretch>
            <a:fillRect/>
          </a:stretch>
        </p:blipFill>
        <p:spPr bwMode="auto">
          <a:xfrm>
            <a:off x="-39497" y="0"/>
            <a:ext cx="1223149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Imagem 7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8CE1A16B-3A8B-C72A-F5D7-4478BDBE9D9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44487" y="6270853"/>
            <a:ext cx="755467" cy="377104"/>
          </a:xfrm>
          <a:prstGeom prst="rect">
            <a:avLst/>
          </a:prstGeom>
        </p:spPr>
      </p:pic>
      <p:sp>
        <p:nvSpPr>
          <p:cNvPr id="4" name="CaixaDeTexto 3">
            <a:extLst>
              <a:ext uri="{FF2B5EF4-FFF2-40B4-BE49-F238E27FC236}">
                <a16:creationId xmlns:a16="http://schemas.microsoft.com/office/drawing/2014/main" id="{75B662CE-9115-E636-8FB7-092F05E858E0}"/>
              </a:ext>
            </a:extLst>
          </p:cNvPr>
          <p:cNvSpPr txBox="1"/>
          <p:nvPr/>
        </p:nvSpPr>
        <p:spPr>
          <a:xfrm>
            <a:off x="235586" y="1292728"/>
            <a:ext cx="8821327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3200" dirty="0">
                <a:latin typeface="Abadi" panose="020B0604020104020204" pitchFamily="34" charset="0"/>
              </a:rPr>
              <a:t>Todos nós somos clientes desse banco,</a:t>
            </a:r>
          </a:p>
          <a:p>
            <a:r>
              <a:rPr lang="pt-BR" sz="3200" dirty="0">
                <a:latin typeface="Abadi" panose="020B0604020104020204" pitchFamily="34" charset="0"/>
              </a:rPr>
              <a:t>o </a:t>
            </a:r>
            <a:r>
              <a:rPr lang="pt-BR" sz="3200" b="1" dirty="0">
                <a:latin typeface="Abadi" panose="020B0604020104020204" pitchFamily="34" charset="0"/>
              </a:rPr>
              <a:t>BANCO DA VIDA. </a:t>
            </a:r>
          </a:p>
          <a:p>
            <a:r>
              <a:rPr lang="pt-BR" sz="3200" dirty="0">
                <a:latin typeface="Abadi" panose="020B0604020104020204" pitchFamily="34" charset="0"/>
              </a:rPr>
              <a:t>Todos os dias recebemos na nossa conta </a:t>
            </a:r>
          </a:p>
          <a:p>
            <a:r>
              <a:rPr lang="pt-BR" sz="3200" b="1" dirty="0">
                <a:latin typeface="Abadi" panose="020B0604020104020204" pitchFamily="34" charset="0"/>
              </a:rPr>
              <a:t>86.400 segundos</a:t>
            </a:r>
            <a:r>
              <a:rPr lang="pt-BR" sz="3200" dirty="0">
                <a:latin typeface="Abadi" panose="020B0604020104020204" pitchFamily="34" charset="0"/>
              </a:rPr>
              <a:t>. </a:t>
            </a:r>
          </a:p>
          <a:p>
            <a:r>
              <a:rPr lang="pt-BR" sz="3200" dirty="0">
                <a:latin typeface="Abadi" panose="020B0604020104020204" pitchFamily="34" charset="0"/>
              </a:rPr>
              <a:t>A cada noite esse banco zera a nossa </a:t>
            </a:r>
          </a:p>
          <a:p>
            <a:r>
              <a:rPr lang="pt-BR" sz="3200" dirty="0">
                <a:latin typeface="Abadi" panose="020B0604020104020204" pitchFamily="34" charset="0"/>
              </a:rPr>
              <a:t>conta, e o que sobrou de saldo (tempo) </a:t>
            </a:r>
          </a:p>
          <a:p>
            <a:r>
              <a:rPr lang="pt-BR" sz="3200" dirty="0">
                <a:latin typeface="Abadi" panose="020B0604020104020204" pitchFamily="34" charset="0"/>
              </a:rPr>
              <a:t>será considerado perdido. </a:t>
            </a:r>
          </a:p>
          <a:p>
            <a:r>
              <a:rPr lang="pt-BR" sz="3200" dirty="0">
                <a:latin typeface="Abadi" panose="020B0604020104020204" pitchFamily="34" charset="0"/>
              </a:rPr>
              <a:t>Esse saldo é o tempo que a gente não transformou em algo proveitoso. </a:t>
            </a:r>
          </a:p>
        </p:txBody>
      </p:sp>
    </p:spTree>
    <p:extLst>
      <p:ext uri="{BB962C8B-B14F-4D97-AF65-F5344CB8AC3E}">
        <p14:creationId xmlns:p14="http://schemas.microsoft.com/office/powerpoint/2010/main" val="38041589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D181351-75AA-D337-6FB6-E44B642353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lose up of calendar and alarm clock on the green background, pl -  Observatório do 3° Setor">
            <a:extLst>
              <a:ext uri="{FF2B5EF4-FFF2-40B4-BE49-F238E27FC236}">
                <a16:creationId xmlns:a16="http://schemas.microsoft.com/office/drawing/2014/main" id="{18698331-3EE9-6EDC-6685-BA27605AC4A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7700" r="16597" b="22188"/>
          <a:stretch>
            <a:fillRect/>
          </a:stretch>
        </p:blipFill>
        <p:spPr bwMode="auto">
          <a:xfrm>
            <a:off x="-39497" y="0"/>
            <a:ext cx="1223149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Imagem 7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36FAB6E4-7A14-DBC7-8617-E59C79E13F4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44487" y="6270853"/>
            <a:ext cx="755467" cy="377104"/>
          </a:xfrm>
          <a:prstGeom prst="rect">
            <a:avLst/>
          </a:prstGeom>
        </p:spPr>
      </p:pic>
      <p:sp>
        <p:nvSpPr>
          <p:cNvPr id="4" name="CaixaDeTexto 3">
            <a:extLst>
              <a:ext uri="{FF2B5EF4-FFF2-40B4-BE49-F238E27FC236}">
                <a16:creationId xmlns:a16="http://schemas.microsoft.com/office/drawing/2014/main" id="{E235A916-6F44-18CC-5B70-A1DD60880D8B}"/>
              </a:ext>
            </a:extLst>
          </p:cNvPr>
          <p:cNvSpPr txBox="1"/>
          <p:nvPr/>
        </p:nvSpPr>
        <p:spPr>
          <a:xfrm>
            <a:off x="351702" y="2151727"/>
            <a:ext cx="8821327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3200" dirty="0">
                <a:latin typeface="Abadi" panose="020B0604020104020204" pitchFamily="34" charset="0"/>
              </a:rPr>
              <a:t>Esse banco </a:t>
            </a:r>
            <a:r>
              <a:rPr lang="pt-BR" sz="3200">
                <a:latin typeface="Abadi" panose="020B0604020104020204" pitchFamily="34" charset="0"/>
              </a:rPr>
              <a:t>não nos permite </a:t>
            </a:r>
            <a:r>
              <a:rPr lang="pt-BR" sz="3200" dirty="0">
                <a:latin typeface="Abadi" panose="020B0604020104020204" pitchFamily="34" charset="0"/>
              </a:rPr>
              <a:t>acumular</a:t>
            </a:r>
          </a:p>
          <a:p>
            <a:r>
              <a:rPr lang="pt-BR" sz="3200" dirty="0">
                <a:latin typeface="Abadi" panose="020B0604020104020204" pitchFamily="34" charset="0"/>
              </a:rPr>
              <a:t>o saldo (tempo) de um dia para o outro. </a:t>
            </a:r>
          </a:p>
          <a:p>
            <a:r>
              <a:rPr lang="pt-BR" sz="3200" dirty="0">
                <a:latin typeface="Abadi" panose="020B0604020104020204" pitchFamily="34" charset="0"/>
              </a:rPr>
              <a:t>Se não utilizarmos bem </a:t>
            </a:r>
          </a:p>
          <a:p>
            <a:r>
              <a:rPr lang="pt-BR" sz="3200" dirty="0">
                <a:latin typeface="Abadi" panose="020B0604020104020204" pitchFamily="34" charset="0"/>
              </a:rPr>
              <a:t>o nosso saldo diário </a:t>
            </a:r>
          </a:p>
          <a:p>
            <a:r>
              <a:rPr lang="pt-BR" sz="3200" dirty="0">
                <a:latin typeface="Abadi" panose="020B0604020104020204" pitchFamily="34" charset="0"/>
              </a:rPr>
              <a:t>só teremos a perder.</a:t>
            </a:r>
          </a:p>
        </p:txBody>
      </p:sp>
    </p:spTree>
    <p:extLst>
      <p:ext uri="{BB962C8B-B14F-4D97-AF65-F5344CB8AC3E}">
        <p14:creationId xmlns:p14="http://schemas.microsoft.com/office/powerpoint/2010/main" val="305974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8BE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FB1000C-1256-01A4-69E2-552D4C25A7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86D29365-93E6-213F-A027-535BDC10F5C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2587" y="6356416"/>
            <a:ext cx="755467" cy="377104"/>
          </a:xfrm>
          <a:prstGeom prst="rect">
            <a:avLst/>
          </a:prstGeom>
        </p:spPr>
      </p:pic>
      <p:pic>
        <p:nvPicPr>
          <p:cNvPr id="2052" name="Picture 4" descr="cronômetro ícone. cronômetro, contagem regressiva. Tempo gestão vetor  estoque ilustração 29898467 Vetor no Vecteezy">
            <a:extLst>
              <a:ext uri="{FF2B5EF4-FFF2-40B4-BE49-F238E27FC236}">
                <a16:creationId xmlns:a16="http://schemas.microsoft.com/office/drawing/2014/main" id="{2BC5DECF-FEEF-6A23-4606-23822BD75A3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17" t="11657" r="10634" b="10052"/>
          <a:stretch>
            <a:fillRect/>
          </a:stretch>
        </p:blipFill>
        <p:spPr bwMode="auto">
          <a:xfrm>
            <a:off x="1233774" y="1324428"/>
            <a:ext cx="3752174" cy="3802743"/>
          </a:xfrm>
          <a:prstGeom prst="flowChartConnector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Imagem 22" descr="Texto&#10;&#10;O conteúdo gerado por IA pode estar incorreto.">
            <a:extLst>
              <a:ext uri="{FF2B5EF4-FFF2-40B4-BE49-F238E27FC236}">
                <a16:creationId xmlns:a16="http://schemas.microsoft.com/office/drawing/2014/main" id="{49C7452D-82A0-4DAD-9E8B-044CAE77685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0" t="47625" r="3275" b="8889"/>
          <a:stretch>
            <a:fillRect/>
          </a:stretch>
        </p:blipFill>
        <p:spPr>
          <a:xfrm rot="5400000">
            <a:off x="4988096" y="1173508"/>
            <a:ext cx="6858000" cy="4510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7456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8BE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C8518F1-6B5B-42A5-0D51-EFDE6022C6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6829C8A6-C59C-0C32-AEB5-1DB24599A3E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2587" y="6356416"/>
            <a:ext cx="755467" cy="377104"/>
          </a:xfrm>
          <a:prstGeom prst="rect">
            <a:avLst/>
          </a:prstGeom>
        </p:spPr>
      </p:pic>
      <p:pic>
        <p:nvPicPr>
          <p:cNvPr id="2052" name="Picture 4" descr="cronômetro ícone. cronômetro, contagem regressiva. Tempo gestão vetor  estoque ilustração 29898467 Vetor no Vecteezy">
            <a:extLst>
              <a:ext uri="{FF2B5EF4-FFF2-40B4-BE49-F238E27FC236}">
                <a16:creationId xmlns:a16="http://schemas.microsoft.com/office/drawing/2014/main" id="{E026F638-D26E-457E-2DBC-229341DB2CA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17" t="11657" r="10634" b="10052"/>
          <a:stretch>
            <a:fillRect/>
          </a:stretch>
        </p:blipFill>
        <p:spPr bwMode="auto">
          <a:xfrm>
            <a:off x="7185300" y="1426028"/>
            <a:ext cx="3752174" cy="3802743"/>
          </a:xfrm>
          <a:prstGeom prst="flowChartConnector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magem 1" descr="Texto&#10;&#10;O conteúdo gerado por IA pode estar incorreto.">
            <a:extLst>
              <a:ext uri="{FF2B5EF4-FFF2-40B4-BE49-F238E27FC236}">
                <a16:creationId xmlns:a16="http://schemas.microsoft.com/office/drawing/2014/main" id="{F89D2EA0-DB5D-B555-BC98-B5794A2C58C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0" t="2037" r="3275" b="53704"/>
          <a:stretch>
            <a:fillRect/>
          </a:stretch>
        </p:blipFill>
        <p:spPr>
          <a:xfrm rot="5400000">
            <a:off x="-74850" y="1133395"/>
            <a:ext cx="6858001" cy="4591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4130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8BE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1B92285-FA80-C204-00D4-3F430AA23C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Diagrama&#10;&#10;O conteúdo gerado por IA pode estar incorreto.">
            <a:extLst>
              <a:ext uri="{FF2B5EF4-FFF2-40B4-BE49-F238E27FC236}">
                <a16:creationId xmlns:a16="http://schemas.microsoft.com/office/drawing/2014/main" id="{D8913442-8CE1-856A-7B7E-64048F5708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5" t="47963" r="3079" b="8518"/>
          <a:stretch>
            <a:fillRect/>
          </a:stretch>
        </p:blipFill>
        <p:spPr>
          <a:xfrm rot="5400000">
            <a:off x="4989787" y="1171817"/>
            <a:ext cx="6858001" cy="4514369"/>
          </a:xfrm>
          <a:prstGeom prst="rect">
            <a:avLst/>
          </a:prstGeom>
        </p:spPr>
      </p:pic>
      <p:pic>
        <p:nvPicPr>
          <p:cNvPr id="6" name="Imagem 5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725F0818-834D-708F-24BE-36083E177E3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2587" y="6356416"/>
            <a:ext cx="755467" cy="377104"/>
          </a:xfrm>
          <a:prstGeom prst="rect">
            <a:avLst/>
          </a:prstGeom>
        </p:spPr>
      </p:pic>
      <p:pic>
        <p:nvPicPr>
          <p:cNvPr id="2052" name="Picture 4" descr="cronômetro ícone. cronômetro, contagem regressiva. Tempo gestão vetor  estoque ilustração 29898467 Vetor no Vecteezy">
            <a:extLst>
              <a:ext uri="{FF2B5EF4-FFF2-40B4-BE49-F238E27FC236}">
                <a16:creationId xmlns:a16="http://schemas.microsoft.com/office/drawing/2014/main" id="{7D1A66D2-2126-19EA-6302-0D56219E849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17" t="11657" r="10634" b="10052"/>
          <a:stretch>
            <a:fillRect/>
          </a:stretch>
        </p:blipFill>
        <p:spPr bwMode="auto">
          <a:xfrm>
            <a:off x="1233774" y="1324428"/>
            <a:ext cx="3752174" cy="3802743"/>
          </a:xfrm>
          <a:prstGeom prst="flowChartConnector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27085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8BE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E23017A-3FD2-7518-934B-FD2E605CF2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Diagrama&#10;&#10;O conteúdo gerado por IA pode estar incorreto.">
            <a:extLst>
              <a:ext uri="{FF2B5EF4-FFF2-40B4-BE49-F238E27FC236}">
                <a16:creationId xmlns:a16="http://schemas.microsoft.com/office/drawing/2014/main" id="{0F74E708-256D-FC28-EC3E-D9ACB0297B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8" t="2036" r="3079" b="55000"/>
          <a:stretch>
            <a:fillRect/>
          </a:stretch>
        </p:blipFill>
        <p:spPr>
          <a:xfrm rot="5400000">
            <a:off x="-10295" y="1197950"/>
            <a:ext cx="6858000" cy="4462100"/>
          </a:xfrm>
          <a:prstGeom prst="rect">
            <a:avLst/>
          </a:prstGeom>
        </p:spPr>
      </p:pic>
      <p:pic>
        <p:nvPicPr>
          <p:cNvPr id="6" name="Imagem 5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43B1330D-D9A1-22F9-82A4-F4D2D45D44E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2587" y="6356416"/>
            <a:ext cx="755467" cy="377104"/>
          </a:xfrm>
          <a:prstGeom prst="rect">
            <a:avLst/>
          </a:prstGeom>
        </p:spPr>
      </p:pic>
      <p:pic>
        <p:nvPicPr>
          <p:cNvPr id="2052" name="Picture 4" descr="cronômetro ícone. cronômetro, contagem regressiva. Tempo gestão vetor  estoque ilustração 29898467 Vetor no Vecteezy">
            <a:extLst>
              <a:ext uri="{FF2B5EF4-FFF2-40B4-BE49-F238E27FC236}">
                <a16:creationId xmlns:a16="http://schemas.microsoft.com/office/drawing/2014/main" id="{71A45009-9289-4DCB-57AC-A5383A6D428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17" t="11657" r="10634" b="10052"/>
          <a:stretch>
            <a:fillRect/>
          </a:stretch>
        </p:blipFill>
        <p:spPr bwMode="auto">
          <a:xfrm>
            <a:off x="7185300" y="1426028"/>
            <a:ext cx="3752174" cy="3802743"/>
          </a:xfrm>
          <a:prstGeom prst="flowChartConnector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20765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584</TotalTime>
  <Words>435</Words>
  <Application>Microsoft Office PowerPoint</Application>
  <PresentationFormat>Widescreen</PresentationFormat>
  <Paragraphs>61</Paragraphs>
  <Slides>16</Slides>
  <Notes>10</Notes>
  <HiddenSlides>0</HiddenSlides>
  <MMClips>0</MMClips>
  <ScaleCrop>false</ScaleCrop>
  <HeadingPairs>
    <vt:vector size="6" baseType="variant">
      <vt:variant>
        <vt:lpstr>Fontes usadas</vt:lpstr>
      </vt:variant>
      <vt:variant>
        <vt:i4>8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16</vt:i4>
      </vt:variant>
    </vt:vector>
  </HeadingPairs>
  <TitlesOfParts>
    <vt:vector size="25" baseType="lpstr">
      <vt:lpstr>Abadi</vt:lpstr>
      <vt:lpstr>Abadi Extra Light</vt:lpstr>
      <vt:lpstr>Aptos</vt:lpstr>
      <vt:lpstr>Aptos Display</vt:lpstr>
      <vt:lpstr>Arial</vt:lpstr>
      <vt:lpstr>Arial Nova Light</vt:lpstr>
      <vt:lpstr>Bauhaus</vt:lpstr>
      <vt:lpstr>Times New Roman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Marcia Barbutti</dc:creator>
  <cp:lastModifiedBy>Marcia Barbutti</cp:lastModifiedBy>
  <cp:revision>9</cp:revision>
  <dcterms:created xsi:type="dcterms:W3CDTF">2025-12-08T19:36:01Z</dcterms:created>
  <dcterms:modified xsi:type="dcterms:W3CDTF">2025-12-13T22:30:02Z</dcterms:modified>
</cp:coreProperties>
</file>